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5" r:id="rId6"/>
    <p:sldId id="262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847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89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3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2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6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0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12/3/2024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4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447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89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6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12/3/2024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6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04225F2-7107-4609-BCC2-77C63064A5E8}" type="datetime1">
              <a:rPr lang="en-US" smtClean="0"/>
              <a:t>12/3/2024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8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FE42E8-8B57-452D-A122-4DCE9AC771EF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1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hadow Of Leaves">
            <a:extLst>
              <a:ext uri="{FF2B5EF4-FFF2-40B4-BE49-F238E27FC236}">
                <a16:creationId xmlns:a16="http://schemas.microsoft.com/office/drawing/2014/main" id="{2CBFF0F6-7F43-E104-0FC9-3891CE6A8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66260" y="10"/>
            <a:ext cx="1219200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CE6798-42AC-6719-1F52-EB786FE42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39752"/>
            <a:ext cx="8991600" cy="1645920"/>
          </a:xfrm>
        </p:spPr>
        <p:txBody>
          <a:bodyPr/>
          <a:lstStyle/>
          <a:p>
            <a:r>
              <a:rPr lang="en-US" dirty="0"/>
              <a:t>Forest fires: BURNED AREA PREDICTION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26117-DA94-8062-26ED-9C4565A7D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2191" y="4710430"/>
            <a:ext cx="4389981" cy="1645919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Presented by:</a:t>
            </a:r>
          </a:p>
          <a:p>
            <a:r>
              <a:rPr lang="en-US" sz="2800" dirty="0">
                <a:solidFill>
                  <a:srgbClr val="FFFFFF"/>
                </a:solidFill>
              </a:rPr>
              <a:t>Siddhartha Chilukuri</a:t>
            </a:r>
          </a:p>
          <a:p>
            <a:r>
              <a:rPr lang="en-US" sz="2800" dirty="0">
                <a:solidFill>
                  <a:srgbClr val="FFFFFF"/>
                </a:solidFill>
              </a:rPr>
              <a:t>Vigneshwar Lokoji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F069B-A220-01EF-271C-74D77B49B45E}"/>
              </a:ext>
            </a:extLst>
          </p:cNvPr>
          <p:cNvSpPr txBox="1"/>
          <p:nvPr/>
        </p:nvSpPr>
        <p:spPr>
          <a:xfrm>
            <a:off x="539828" y="5420528"/>
            <a:ext cx="4706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effectLst/>
                <a:latin typeface="Arial" panose="020B0604020202020204" pitchFamily="34" charset="0"/>
              </a:rPr>
              <a:t>DASC 5302.001</a:t>
            </a:r>
          </a:p>
          <a:p>
            <a:pPr algn="ctr"/>
            <a:r>
              <a:rPr lang="en-US" sz="2400" b="0" i="0" dirty="0">
                <a:effectLst/>
                <a:latin typeface="Arial" panose="020B0604020202020204" pitchFamily="34" charset="0"/>
              </a:rPr>
              <a:t>Dr. Lei Jin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882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6518-559D-DB3B-00FF-27739E90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9436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Linear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79514-C17B-36EB-B7BC-01316D028ABC}"/>
              </a:ext>
            </a:extLst>
          </p:cNvPr>
          <p:cNvSpPr txBox="1"/>
          <p:nvPr/>
        </p:nvSpPr>
        <p:spPr>
          <a:xfrm>
            <a:off x="706234" y="1401800"/>
            <a:ext cx="436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REGULARIZATION MODEL (LASSO)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C9CA2-FDE2-6E63-6899-D3ED79DC7989}"/>
              </a:ext>
            </a:extLst>
          </p:cNvPr>
          <p:cNvSpPr txBox="1"/>
          <p:nvPr/>
        </p:nvSpPr>
        <p:spPr>
          <a:xfrm>
            <a:off x="6449658" y="1263301"/>
            <a:ext cx="4511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effectLst/>
                <a:latin typeface="Helvetica Neue"/>
              </a:rPr>
              <a:t>PARTIAL LEAST SQUARES REGRESSION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C71611-7B71-0FF6-E3FC-B094AABA5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035" y="5379056"/>
            <a:ext cx="1261981" cy="1174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377B95-9517-F9F6-EB82-EF0CE167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611" y="5315907"/>
            <a:ext cx="1577728" cy="13072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279516-F696-3FEC-C40D-0C1FB3878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81" y="1858240"/>
            <a:ext cx="3689546" cy="32364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F1121A-7990-6D88-E7CC-2B27453B2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7255" y="1873578"/>
            <a:ext cx="3564971" cy="33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1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6518-559D-DB3B-00FF-27739E90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553" y="332353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Non 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F88E9-ECB2-1B63-8BBC-29B66F8E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666" y="2029078"/>
            <a:ext cx="5132638" cy="4626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BAB44C-9B92-1E9A-E75F-DD874FC3B01C}"/>
              </a:ext>
            </a:extLst>
          </p:cNvPr>
          <p:cNvSpPr txBox="1"/>
          <p:nvPr/>
        </p:nvSpPr>
        <p:spPr>
          <a:xfrm>
            <a:off x="1816073" y="24080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  <a:latin typeface="Helvetica Neue"/>
              </a:rPr>
              <a:t>RANDOM FOREST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4B9612-5D71-728A-9C5C-572730FBD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073" y="3354506"/>
            <a:ext cx="2943636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98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6518-559D-DB3B-00FF-27739E90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Non linear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80FF2-7AAF-311F-DEC8-731624F89A54}"/>
              </a:ext>
            </a:extLst>
          </p:cNvPr>
          <p:cNvSpPr txBox="1"/>
          <p:nvPr/>
        </p:nvSpPr>
        <p:spPr>
          <a:xfrm>
            <a:off x="602299" y="1864871"/>
            <a:ext cx="6486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  <a:latin typeface="Helvetica Neue"/>
              </a:rPr>
              <a:t>Gradient Boosting Machines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92016-882A-6470-AF57-254308B75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50" y="2745690"/>
            <a:ext cx="2772162" cy="2314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023072-7A25-5F50-AAD6-9F2C2EADE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470" y="1865669"/>
            <a:ext cx="5079231" cy="45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81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6518-559D-DB3B-00FF-27739E90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7855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Non linear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13881-1687-AF1C-B9C2-D85C14C94943}"/>
              </a:ext>
            </a:extLst>
          </p:cNvPr>
          <p:cNvSpPr txBox="1"/>
          <p:nvPr/>
        </p:nvSpPr>
        <p:spPr>
          <a:xfrm>
            <a:off x="2000880" y="1504651"/>
            <a:ext cx="1245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8DFBB-F401-AC14-5E87-0DDB3FEDBEDE}"/>
              </a:ext>
            </a:extLst>
          </p:cNvPr>
          <p:cNvSpPr txBox="1"/>
          <p:nvPr/>
        </p:nvSpPr>
        <p:spPr>
          <a:xfrm>
            <a:off x="8609540" y="15515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70D434-06B1-EE44-3742-9FBDEA91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96" y="2170941"/>
            <a:ext cx="3443672" cy="314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2F156C-CC92-6E27-DCAC-FD8B2B29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2126048"/>
            <a:ext cx="3443672" cy="31804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2C2623-736B-394D-DB17-DF228A243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741" y="5460710"/>
            <a:ext cx="1302440" cy="10637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9420AF-52E4-B951-2821-CAE675867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927" y="5460710"/>
            <a:ext cx="1439396" cy="117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79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6518-559D-DB3B-00FF-27739E90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351"/>
            <a:ext cx="7729728" cy="81804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Non linear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13881-1687-AF1C-B9C2-D85C14C94943}"/>
              </a:ext>
            </a:extLst>
          </p:cNvPr>
          <p:cNvSpPr txBox="1"/>
          <p:nvPr/>
        </p:nvSpPr>
        <p:spPr>
          <a:xfrm>
            <a:off x="955076" y="1190283"/>
            <a:ext cx="3514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effectLst/>
                <a:latin typeface="Helvetica Neue"/>
              </a:rPr>
              <a:t>KNN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8DFBB-F401-AC14-5E87-0DDB3FEDBEDE}"/>
              </a:ext>
            </a:extLst>
          </p:cNvPr>
          <p:cNvSpPr txBox="1"/>
          <p:nvPr/>
        </p:nvSpPr>
        <p:spPr>
          <a:xfrm>
            <a:off x="6136558" y="1036817"/>
            <a:ext cx="60554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effectLst/>
                <a:latin typeface="Helvetica Neue"/>
              </a:rPr>
              <a:t>NEURAL NETWORKS</a:t>
            </a:r>
          </a:p>
          <a:p>
            <a:pPr algn="ctr"/>
            <a:r>
              <a:rPr lang="en-US" sz="2000" b="1" i="0" dirty="0">
                <a:effectLst/>
                <a:latin typeface="Helvetica Neue"/>
              </a:rPr>
              <a:t>(</a:t>
            </a:r>
            <a:r>
              <a:rPr lang="en-US" sz="2000" b="1" i="0" dirty="0" err="1">
                <a:effectLst/>
                <a:latin typeface="Helvetica Neue"/>
              </a:rPr>
              <a:t>ensamble</a:t>
            </a:r>
            <a:r>
              <a:rPr lang="en-US" sz="2000" b="1" i="0" dirty="0">
                <a:effectLst/>
                <a:latin typeface="Helvetica Neue"/>
              </a:rPr>
              <a:t> methods-</a:t>
            </a:r>
            <a:r>
              <a:rPr lang="en-US" sz="2000" b="1" i="0" dirty="0" err="1">
                <a:effectLst/>
                <a:latin typeface="Helvetica Neue"/>
              </a:rPr>
              <a:t>avNNet</a:t>
            </a:r>
            <a:r>
              <a:rPr lang="en-US" sz="2000" b="1" i="0" dirty="0">
                <a:effectLst/>
                <a:latin typeface="Helvetica Neue"/>
              </a:rPr>
              <a:t>)</a:t>
            </a:r>
          </a:p>
          <a:p>
            <a:pPr algn="ctr"/>
            <a:endParaRPr lang="en-US" sz="2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70D434-06B1-EE44-3742-9FBDEA91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96" y="1803891"/>
            <a:ext cx="3469703" cy="3172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2C2623-736B-394D-DB17-DF228A243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49" y="5141843"/>
            <a:ext cx="1931188" cy="1577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C96A1-2519-9A98-2CA8-13B8516AC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739" y="1803891"/>
            <a:ext cx="3274513" cy="3189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C8982-E3F6-1675-C40F-0F5A3C2D9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514" y="5141843"/>
            <a:ext cx="1943524" cy="15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98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F726D0-3875-02B5-4642-721283C5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457" y="0"/>
            <a:ext cx="7729728" cy="68248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rESULTS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AD769-FDCC-849F-7734-1D8FC54E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0" y="751713"/>
            <a:ext cx="9786730" cy="59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0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1A15-4C07-2450-9511-7D057219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727" y="2595571"/>
            <a:ext cx="7729728" cy="118872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59337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7172B-1BB3-AFDB-251C-4DA9BED8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1EFF-01AD-9C56-636B-D5D68E129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/>
              <a:t>Forest fires pose a significant threat to ecosystems and human life. Accurate prediction of burned area can aid in early detection, prevention, and resource allocation.</a:t>
            </a:r>
          </a:p>
          <a:p>
            <a:r>
              <a:rPr lang="en-US"/>
              <a:t>Goal is to predict the burned area (area) based on weather indices, temperature, humidity, and other environmental factors.</a:t>
            </a:r>
          </a:p>
        </p:txBody>
      </p:sp>
    </p:spTree>
    <p:extLst>
      <p:ext uri="{BB962C8B-B14F-4D97-AF65-F5344CB8AC3E}">
        <p14:creationId xmlns:p14="http://schemas.microsoft.com/office/powerpoint/2010/main" val="75664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66518-559D-DB3B-00FF-27739E90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About the data 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C9EE2D-08E5-57A1-55CC-67D3B9EADA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31136" y="2638044"/>
            <a:ext cx="7729728" cy="31019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Spatial Coordinates (X, Y):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Geographic location of the fire incident.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Temporal Features (Month, Day):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Month and day of the fire occurrence.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Meteorological Factors: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FFMC (Fine Fuel Moisture Code):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Relative humidity of litter and other cured fine fuels.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DMC (Duff Moisture Code):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Moisture content of decomposed organic layers.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DC (Drought Code):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Drought code representing the moisture content of deeper soil layers.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ISI (Initial Spread Index):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Index indicating the initial rate of spread of fire.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Temp: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Temperature.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RH: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Relative humidity.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Wind: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Wind speed.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Rain: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Rainfall.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Target Variable (Area):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The burned area in hectares. </a:t>
            </a:r>
          </a:p>
        </p:txBody>
      </p:sp>
    </p:spTree>
    <p:extLst>
      <p:ext uri="{BB962C8B-B14F-4D97-AF65-F5344CB8AC3E}">
        <p14:creationId xmlns:p14="http://schemas.microsoft.com/office/powerpoint/2010/main" val="2772957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902D-1574-D1AE-3935-A0A66576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50" y="578551"/>
            <a:ext cx="5504346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Exploratory data analysis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4FD3410-0EF9-C069-7719-77DD52CFB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0900" y="3332635"/>
            <a:ext cx="6117881" cy="3025519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C3F8B38-FC60-5625-144D-CAC22C0E9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8" y="121918"/>
            <a:ext cx="4717752" cy="3301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DBD950-F6FB-5A99-268F-D4AA0A5BB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98" y="3408271"/>
            <a:ext cx="4717752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EB26BB-A30C-E574-8DC2-D4EC91C4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Distribution of data across month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1653C6-855C-B3AA-84C6-204AC53E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92" y="2311027"/>
            <a:ext cx="3681492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A1C29E-4B27-BFEF-2318-38B0824CA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964" y="2517491"/>
            <a:ext cx="4069083" cy="33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8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5198-BDBF-41B0-9959-885E3A73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56569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Correlation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F259B2-5CFD-E1C1-A2D0-BDDAA514E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548" y="501719"/>
            <a:ext cx="4253483" cy="4442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FECB00-6B46-F931-516D-693428C3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46" y="546436"/>
            <a:ext cx="4767006" cy="43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18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6518-559D-DB3B-00FF-27739E90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Transformations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C9EE2D-08E5-57A1-55CC-67D3B9EADA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8410" y="1959958"/>
            <a:ext cx="8779512" cy="39836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X – No transformation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Y- No Transformation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FFMC – Spatial sign,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winsorization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DMC – No Transformation</a:t>
            </a:r>
          </a:p>
          <a:p>
            <a:pPr marL="0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DC – Spatial sign,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winsorization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ISI – Box-Cox,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Winsorization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Temp – No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Tranformation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RH – Box-Cox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Wind – No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Tranformation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RAIN – Spatial sign,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winsorization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AREA – Spatial sign, </a:t>
            </a:r>
            <a:r>
              <a:rPr lang="en-US" alt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winsorization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358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6518-559D-DB3B-00FF-27739E90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9F3A6-B171-8A29-EBAC-E2B4C80CC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87" y="2005844"/>
            <a:ext cx="4562378" cy="4212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D438-D0C9-CA18-3199-F8347F25B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708" y="1954290"/>
            <a:ext cx="4647370" cy="425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0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6518-559D-DB3B-00FF-27739E90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Linear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79514-C17B-36EB-B7BC-01316D028ABC}"/>
              </a:ext>
            </a:extLst>
          </p:cNvPr>
          <p:cNvSpPr txBox="1"/>
          <p:nvPr/>
        </p:nvSpPr>
        <p:spPr>
          <a:xfrm>
            <a:off x="1428584" y="1833966"/>
            <a:ext cx="254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Helvetica Neue"/>
              </a:rPr>
              <a:t>Linear Regression: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5ACB45-3AFB-1D46-6248-9A24FF5D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695" y="3487577"/>
            <a:ext cx="1760342" cy="1477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C15F6B-A0B7-2302-DE75-47D0D5FB3078}"/>
              </a:ext>
            </a:extLst>
          </p:cNvPr>
          <p:cNvSpPr txBox="1"/>
          <p:nvPr/>
        </p:nvSpPr>
        <p:spPr>
          <a:xfrm>
            <a:off x="1378226" y="2018632"/>
            <a:ext cx="5892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ctr"/>
            <a:r>
              <a:rPr lang="en-US" dirty="0"/>
              <a:t>Used AIC for identifying the suitable response variable “Rain”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3FB6A-4F01-D3EC-E6ED-876CC7D58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536" y="2886600"/>
            <a:ext cx="5166531" cy="26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03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0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8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9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Words>318</Words>
  <Application>Microsoft Office PowerPoint</Application>
  <PresentationFormat>Widescreen</PresentationFormat>
  <Paragraphs>58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Helvetica Neue</vt:lpstr>
      <vt:lpstr>Parcel</vt:lpstr>
      <vt:lpstr>Forest fires: BURNED AREA PREDICTION MODELS</vt:lpstr>
      <vt:lpstr>Introduction</vt:lpstr>
      <vt:lpstr>About the data set</vt:lpstr>
      <vt:lpstr>Exploratory data analysis</vt:lpstr>
      <vt:lpstr>Distribution of data across month</vt:lpstr>
      <vt:lpstr>Correlation plot</vt:lpstr>
      <vt:lpstr>Transformations</vt:lpstr>
      <vt:lpstr>visualizations</vt:lpstr>
      <vt:lpstr>Linear Model</vt:lpstr>
      <vt:lpstr>Linear model</vt:lpstr>
      <vt:lpstr>Non linear</vt:lpstr>
      <vt:lpstr>Non linear</vt:lpstr>
      <vt:lpstr>Non linear</vt:lpstr>
      <vt:lpstr>Non linear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vignesh chinna</dc:creator>
  <cp:lastModifiedBy>Chilukuri, Siddhartha</cp:lastModifiedBy>
  <cp:revision>7</cp:revision>
  <dcterms:created xsi:type="dcterms:W3CDTF">2024-12-02T22:09:25Z</dcterms:created>
  <dcterms:modified xsi:type="dcterms:W3CDTF">2024-12-03T19:30:29Z</dcterms:modified>
</cp:coreProperties>
</file>